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0" r:id="rId6"/>
    <p:sldId id="261" r:id="rId7"/>
    <p:sldId id="263" r:id="rId8"/>
    <p:sldId id="265" r:id="rId9"/>
    <p:sldId id="264" r:id="rId10"/>
    <p:sldId id="266" r:id="rId11"/>
    <p:sldId id="271" r:id="rId12"/>
    <p:sldId id="267" r:id="rId13"/>
    <p:sldId id="268" r:id="rId14"/>
    <p:sldId id="262" r:id="rId15"/>
    <p:sldId id="272" r:id="rId16"/>
    <p:sldId id="25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E423F8-29CA-4E6B-A2B5-EC68B2A3AC60}" type="datetimeFigureOut">
              <a:rPr lang="de-AT" smtClean="0"/>
              <a:pPr/>
              <a:t>18.06.2019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0FD8F3-EAB0-43FC-A30D-173D08BD6FF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Weltgesundheitsorganisation" TargetMode="External"/><Relationship Id="rId2" Type="http://schemas.openxmlformats.org/officeDocument/2006/relationships/hyperlink" Target="https://de.wikipedia.org/wiki/Bew%C3%A4ltigungsstrateg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ICD-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063-%20017-0266-0" TargetMode="External"/><Relationship Id="rId2" Type="http://schemas.openxmlformats.org/officeDocument/2006/relationships/hyperlink" Target="https://doi.org/10.1007/s00063-019-0537-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nicc.122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Grundlagen, Prävention und Umgang</a:t>
            </a:r>
          </a:p>
          <a:p>
            <a:r>
              <a:rPr lang="de-AT" dirty="0"/>
              <a:t>im Kontext Pflege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(Psychisches) Trauma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52120" y="52292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Gabriel </a:t>
            </a:r>
            <a:r>
              <a:rPr lang="de-AT" dirty="0" err="1"/>
              <a:t>Wiesbauer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Die eigenen und institutionelle Möglichkeiten und Ressourcen beachten!</a:t>
            </a:r>
          </a:p>
          <a:p>
            <a:endParaRPr lang="de-AT" dirty="0"/>
          </a:p>
          <a:p>
            <a:r>
              <a:rPr lang="de-AT" dirty="0"/>
              <a:t>„</a:t>
            </a:r>
            <a:r>
              <a:rPr lang="de-AT" dirty="0" err="1"/>
              <a:t>Vorbereitetsein</a:t>
            </a:r>
            <a:r>
              <a:rPr lang="de-AT" dirty="0"/>
              <a:t>“ und „</a:t>
            </a:r>
            <a:r>
              <a:rPr lang="de-AT" dirty="0" err="1"/>
              <a:t>Situationkontrolle</a:t>
            </a:r>
            <a:r>
              <a:rPr lang="de-AT" dirty="0"/>
              <a:t>“ sind die stärksten positiv-Faktoren</a:t>
            </a:r>
          </a:p>
          <a:p>
            <a:endParaRPr lang="de-AT" dirty="0"/>
          </a:p>
          <a:p>
            <a:r>
              <a:rPr lang="de-AT" dirty="0"/>
              <a:t>Soziale Unterstützung: jedoch nicht das Vorhandensein von Unterstützung sondern die Zufriedenheit mit der Unterstützung</a:t>
            </a:r>
          </a:p>
          <a:p>
            <a:endParaRPr lang="de-AT" dirty="0"/>
          </a:p>
          <a:p>
            <a:r>
              <a:rPr lang="de-AT" dirty="0"/>
              <a:t>Gesellschaftliche Anerkennung</a:t>
            </a:r>
          </a:p>
          <a:p>
            <a:endParaRPr lang="de-AT" dirty="0"/>
          </a:p>
          <a:p>
            <a:r>
              <a:rPr lang="de-AT" dirty="0"/>
              <a:t>Offenlegung und Mitteilen der Erfahrung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kann ich tun?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9033B-06AC-4FA5-8E3B-AC31CCD9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Tagebuch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B20663-FF14-4285-AD57-E226D9DAC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reduzieren das neu auftreten von PTBS</a:t>
            </a:r>
          </a:p>
          <a:p>
            <a:endParaRPr lang="de-AT" dirty="0"/>
          </a:p>
          <a:p>
            <a:r>
              <a:rPr lang="de-AT" dirty="0"/>
              <a:t>verbessert die Nachvollziehbarkeit und Behandlung</a:t>
            </a:r>
          </a:p>
          <a:p>
            <a:endParaRPr lang="de-AT" dirty="0"/>
          </a:p>
          <a:p>
            <a:r>
              <a:rPr lang="de-AT" dirty="0"/>
              <a:t>reduziert Erinnerungslücken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9684DA-F159-40A3-AD60-D997504D1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50150"/>
            <a:ext cx="4059238" cy="25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Knapp 1/3 der Überlebenden aus Konzentrationslagern wiesen 20 Jahre nach der Befreiung keine körperlichen oder psychischen Erkrankungen auf</a:t>
            </a:r>
          </a:p>
          <a:p>
            <a:endParaRPr lang="de-AT" dirty="0"/>
          </a:p>
          <a:p>
            <a:r>
              <a:rPr lang="de-AT" dirty="0"/>
              <a:t>Der Kohärenzsinn erlaubt das Ausbalancieren positiver und negativer Erlebnisse im Leben</a:t>
            </a:r>
          </a:p>
          <a:p>
            <a:endParaRPr lang="de-AT" dirty="0"/>
          </a:p>
          <a:p>
            <a:r>
              <a:rPr lang="de-AT" dirty="0"/>
              <a:t>Verstehbarkeit, Handhabbarkeit und Bedeutsamkeit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Resilienz</a:t>
            </a:r>
            <a:endParaRPr lang="de-A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/>
              <a:t>Psychotherapie: 3 Therapiephasen: Sicherheit, </a:t>
            </a:r>
            <a:r>
              <a:rPr lang="de-AT" dirty="0" err="1"/>
              <a:t>Traumaexposition</a:t>
            </a:r>
            <a:r>
              <a:rPr lang="de-AT" dirty="0"/>
              <a:t>, Integration und Neuorientierung</a:t>
            </a:r>
          </a:p>
          <a:p>
            <a:r>
              <a:rPr lang="de-AT" dirty="0"/>
              <a:t>verschiedenste Therapieverfahren sind wirksam: EMDR (Eye Movement </a:t>
            </a:r>
            <a:r>
              <a:rPr lang="de-DE" dirty="0" err="1"/>
              <a:t>Desensitization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Reprocessing</a:t>
            </a:r>
            <a:r>
              <a:rPr lang="de-DE" dirty="0"/>
              <a:t>), Konfrontation nach Foa…</a:t>
            </a:r>
          </a:p>
          <a:p>
            <a:endParaRPr lang="de-AT" dirty="0"/>
          </a:p>
          <a:p>
            <a:r>
              <a:rPr lang="de-AT" dirty="0"/>
              <a:t>Pharmakotherapie</a:t>
            </a:r>
          </a:p>
          <a:p>
            <a:endParaRPr lang="de-AT" dirty="0"/>
          </a:p>
          <a:p>
            <a:r>
              <a:rPr lang="de-AT" dirty="0"/>
              <a:t>Physiotherapie</a:t>
            </a:r>
          </a:p>
          <a:p>
            <a:endParaRPr lang="de-AT" dirty="0"/>
          </a:p>
          <a:p>
            <a:r>
              <a:rPr lang="de-AT" dirty="0"/>
              <a:t>Ergotherapie</a:t>
            </a:r>
          </a:p>
          <a:p>
            <a:endParaRPr lang="de-AT" dirty="0"/>
          </a:p>
          <a:p>
            <a:r>
              <a:rPr lang="de-AT" dirty="0"/>
              <a:t>…</a:t>
            </a:r>
          </a:p>
          <a:p>
            <a:pPr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Therapie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dirty="0"/>
              <a:t>Eine Anpassungsstörung ist eine psychische Reaktion auf einmalige oder fortbestehende identifizierbare psychosoziale Belastungsfaktoren, die die Entwicklung klinisch bedeutsamer emotionaler oder verhaltensmäßiger Symptome zur Folge hat.</a:t>
            </a:r>
          </a:p>
          <a:p>
            <a:endParaRPr lang="de-DE" dirty="0"/>
          </a:p>
          <a:p>
            <a:r>
              <a:rPr lang="de-DE" dirty="0"/>
              <a:t>Identifizierbare psychosoziale Belastung, von einem nicht außergewöhnlichen oder katastrophalem Ausmaß</a:t>
            </a:r>
          </a:p>
          <a:p>
            <a:endParaRPr lang="de-DE" dirty="0"/>
          </a:p>
          <a:p>
            <a:r>
              <a:rPr lang="de-DE" dirty="0"/>
              <a:t>emotionale Beeinträchtigung</a:t>
            </a:r>
          </a:p>
          <a:p>
            <a:r>
              <a:rPr lang="de-DE" dirty="0"/>
              <a:t>verändertes Sozialverhalten</a:t>
            </a:r>
          </a:p>
          <a:p>
            <a:r>
              <a:rPr lang="de-DE" dirty="0"/>
              <a:t>Probleme mit Nähe/Distanz</a:t>
            </a:r>
          </a:p>
          <a:p>
            <a:r>
              <a:rPr lang="de-DE" dirty="0"/>
              <a:t>sozialer Rückzug</a:t>
            </a:r>
          </a:p>
          <a:p>
            <a:r>
              <a:rPr lang="de-DE" dirty="0"/>
              <a:t>Gefühle der Leere</a:t>
            </a:r>
          </a:p>
          <a:p>
            <a:r>
              <a:rPr lang="de-DE" dirty="0"/>
              <a:t>Gedankenkreisen</a:t>
            </a:r>
          </a:p>
          <a:p>
            <a:r>
              <a:rPr lang="de-DE" dirty="0"/>
              <a:t>geistiges </a:t>
            </a:r>
            <a:r>
              <a:rPr lang="de-DE" dirty="0" err="1"/>
              <a:t>Verhaftetbleiben</a:t>
            </a:r>
            <a:endParaRPr lang="de-DE" dirty="0"/>
          </a:p>
          <a:p>
            <a:r>
              <a:rPr lang="de-DE" dirty="0"/>
              <a:t>gesteigerte Sorge</a:t>
            </a:r>
          </a:p>
          <a:p>
            <a:r>
              <a:rPr lang="de-DE" dirty="0"/>
              <a:t>Freudlosigkeit</a:t>
            </a:r>
          </a:p>
          <a:p>
            <a:r>
              <a:rPr lang="de-DE" dirty="0"/>
              <a:t>Trauer</a:t>
            </a:r>
          </a:p>
          <a:p>
            <a:r>
              <a:rPr lang="de-DE" dirty="0"/>
              <a:t>Angst</a:t>
            </a:r>
          </a:p>
          <a:p>
            <a:r>
              <a:rPr lang="de-DE" dirty="0"/>
              <a:t>depressive Verstimmung</a:t>
            </a:r>
          </a:p>
          <a:p>
            <a:pPr>
              <a:buNone/>
            </a:pPr>
            <a:endParaRPr lang="de-DE" dirty="0"/>
          </a:p>
          <a:p>
            <a:r>
              <a:rPr lang="de-DE" dirty="0"/>
              <a:t>Beginn nach max. 1 Monat. Dauer: max. 6 Monate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Anpassungsstörung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BC68FAE-E5B0-404D-A8C7-F8F98682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Die akute Belastungsreaktion ist die Folge einer extremen psychischen Belastung, für die der oder die Betroffene keine geeignete </a:t>
            </a:r>
            <a:r>
              <a:rPr lang="de-DE" sz="1200" dirty="0">
                <a:hlinkClick r:id="rId2" tooltip="Bewältigungsstrate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Bewältigungsstrategie</a:t>
            </a:r>
            <a:r>
              <a:rPr lang="de-DE" sz="1200" dirty="0"/>
              <a:t> besitzt. Die akute Belastungsreaktion, die in der </a:t>
            </a:r>
            <a:r>
              <a:rPr lang="de-DE" sz="1200" dirty="0">
                <a:hlinkClick r:id="rId3" tooltip="Weltgesundheitsorganis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</a:t>
            </a:r>
            <a:r>
              <a:rPr lang="de-DE" sz="1200" dirty="0"/>
              <a:t>-Klassifikation der Erkrankungen (International Classification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Diseases</a:t>
            </a:r>
            <a:r>
              <a:rPr lang="de-DE" sz="1200" dirty="0"/>
              <a:t>, aktuelle Version </a:t>
            </a:r>
            <a:r>
              <a:rPr lang="de-DE" sz="1200" dirty="0">
                <a:hlinkClick r:id="rId4" tooltip="ICD-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ICD-10</a:t>
            </a:r>
            <a:r>
              <a:rPr lang="de-DE" sz="1200" dirty="0"/>
              <a:t>) als F43.0 kodiert wird, hat zwar einen Krankheitswert, ist aber eine normale Reaktion der menschlichen Psyche auf ein außergewöhnliches Belastungsereignis.</a:t>
            </a:r>
          </a:p>
          <a:p>
            <a:endParaRPr lang="de-DE" sz="1200" dirty="0"/>
          </a:p>
          <a:p>
            <a:r>
              <a:rPr lang="de-DE" sz="1200" dirty="0"/>
              <a:t>Keine Therapie nötig, da normale Reaktion. Dauer meist nur Stunden bis Tage</a:t>
            </a:r>
          </a:p>
          <a:p>
            <a:endParaRPr lang="de-DE" sz="1200" dirty="0"/>
          </a:p>
          <a:p>
            <a:r>
              <a:rPr lang="de-DE" sz="1200" dirty="0"/>
              <a:t>Betäubung</a:t>
            </a:r>
          </a:p>
          <a:p>
            <a:r>
              <a:rPr lang="de-DE" sz="1200" dirty="0"/>
              <a:t>Dissoziation</a:t>
            </a:r>
          </a:p>
          <a:p>
            <a:r>
              <a:rPr lang="de-DE" sz="1200" dirty="0"/>
              <a:t>Depersonalisation/Derealisation</a:t>
            </a:r>
          </a:p>
          <a:p>
            <a:r>
              <a:rPr lang="de-DE" sz="1200" dirty="0"/>
              <a:t>Vegetative Symptome</a:t>
            </a:r>
          </a:p>
          <a:p>
            <a:r>
              <a:rPr lang="de-DE" sz="1200" dirty="0"/>
              <a:t>Intrusionen</a:t>
            </a:r>
          </a:p>
          <a:p>
            <a:r>
              <a:rPr lang="de-DE" sz="1200" dirty="0"/>
              <a:t>Flashbacks</a:t>
            </a:r>
          </a:p>
          <a:p>
            <a:r>
              <a:rPr lang="de-DE" sz="1200" dirty="0" err="1"/>
              <a:t>Hyperarousal</a:t>
            </a:r>
            <a:endParaRPr lang="de-DE" sz="1200" dirty="0"/>
          </a:p>
          <a:p>
            <a:r>
              <a:rPr lang="de-DE" sz="1200" dirty="0"/>
              <a:t>Vermeidungsverhalten</a:t>
            </a:r>
          </a:p>
          <a:p>
            <a:endParaRPr lang="de-DE" sz="1200" dirty="0"/>
          </a:p>
          <a:p>
            <a:r>
              <a:rPr lang="de-DE" sz="1200" dirty="0"/>
              <a:t>Sehr ähnlich wie PTBS, aber von viel kürzerer Dauer!</a:t>
            </a:r>
            <a:endParaRPr lang="de-AT" sz="1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F2189B-5762-431D-A530-4481E942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akute Belastungsreaktion</a:t>
            </a:r>
          </a:p>
        </p:txBody>
      </p:sp>
    </p:spTree>
    <p:extLst>
      <p:ext uri="{BB962C8B-B14F-4D97-AF65-F5344CB8AC3E}">
        <p14:creationId xmlns:p14="http://schemas.microsoft.com/office/powerpoint/2010/main" val="41508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sz="1300" dirty="0"/>
              <a:t>Hecker, T. &amp; </a:t>
            </a:r>
            <a:r>
              <a:rPr lang="de-AT" sz="1300" dirty="0" err="1"/>
              <a:t>Maercker</a:t>
            </a:r>
            <a:r>
              <a:rPr lang="de-AT" sz="1300" dirty="0"/>
              <a:t> A. (2015). Komplexe posttraumatische Belastungsstörung nach ICD-11. Psychotherapeut: 60: 547-561.</a:t>
            </a:r>
          </a:p>
          <a:p>
            <a:endParaRPr lang="de-AT" sz="1300" dirty="0"/>
          </a:p>
          <a:p>
            <a:r>
              <a:rPr lang="de-AT" sz="1300" dirty="0"/>
              <a:t>http://www.aerztezeitung.de/medizin/krankheiten/neuro-sychiatrische_krankheiten/article/852865/studie-erst-intensivstation-dann-ptbs.html. Zugriff am 25.2.2016.</a:t>
            </a:r>
          </a:p>
          <a:p>
            <a:endParaRPr lang="de-AT" sz="1300" dirty="0"/>
          </a:p>
          <a:p>
            <a:r>
              <a:rPr lang="de-DE" sz="1300" dirty="0"/>
              <a:t>Helmut </a:t>
            </a:r>
            <a:r>
              <a:rPr lang="de-DE" sz="1300" dirty="0" err="1"/>
              <a:t>Remschmidt</a:t>
            </a:r>
            <a:r>
              <a:rPr lang="de-DE" sz="1300" dirty="0"/>
              <a:t> (Herausgeber), Martin H. Schmidt (Herausgeber), Fritz </a:t>
            </a:r>
            <a:r>
              <a:rPr lang="de-DE" sz="1300" dirty="0" err="1"/>
              <a:t>Poustka</a:t>
            </a:r>
            <a:r>
              <a:rPr lang="de-DE" sz="1300" dirty="0"/>
              <a:t> (Herausgeber), Multiaxiales Klassifikationsschema für psychische Störungen des Kindes- und Jugendalters nach ICD-10 der WHO. Mit einem synoptischen Vergleich von ICD-10 und DSM-IV. Huber: 2006.</a:t>
            </a:r>
          </a:p>
          <a:p>
            <a:endParaRPr lang="de-DE" sz="1300" dirty="0"/>
          </a:p>
          <a:p>
            <a:r>
              <a:rPr lang="de-DE" sz="1300" dirty="0" err="1"/>
              <a:t>Deffner</a:t>
            </a:r>
            <a:r>
              <a:rPr lang="de-DE" sz="1300" dirty="0"/>
              <a:t>, T., </a:t>
            </a:r>
            <a:r>
              <a:rPr lang="de-DE" sz="1300" dirty="0" err="1"/>
              <a:t>Schönle</a:t>
            </a:r>
            <a:r>
              <a:rPr lang="de-DE" sz="1300" dirty="0"/>
              <a:t>, J., Neyer, F. J., &amp; Schulze, J. (2019). Erfassung des psychischen Befindens von Patienten auf der Intensivstation: Vorschlag für eine </a:t>
            </a:r>
            <a:r>
              <a:rPr lang="de-AT" sz="1300" dirty="0"/>
              <a:t>deutsche Version des Intensive Care Psychological Assessment Tool. </a:t>
            </a:r>
            <a:r>
              <a:rPr lang="de-DE" sz="1300" dirty="0"/>
              <a:t>Medizinische Klinik - Intensivmedizin und Notfallmedizin, 8. </a:t>
            </a:r>
            <a:r>
              <a:rPr lang="de-AT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https://doi.org/10.1007/s00063-019-0537-z</a:t>
            </a:r>
            <a:endParaRPr lang="de-AT" sz="1300" dirty="0"/>
          </a:p>
          <a:p>
            <a:endParaRPr lang="de-AT" sz="1300" dirty="0"/>
          </a:p>
          <a:p>
            <a:r>
              <a:rPr lang="de-AT" sz="1300" dirty="0" err="1"/>
              <a:t>Gawlytta</a:t>
            </a:r>
            <a:r>
              <a:rPr lang="de-AT" sz="1300" dirty="0"/>
              <a:t>, R., Wintermann, G.-B., </a:t>
            </a:r>
            <a:r>
              <a:rPr lang="de-AT" sz="1300" dirty="0" err="1"/>
              <a:t>Böttche</a:t>
            </a:r>
            <a:r>
              <a:rPr lang="de-AT" sz="1300" dirty="0"/>
              <a:t>, M., Niemeyer, H., </a:t>
            </a:r>
            <a:r>
              <a:rPr lang="de-AT" sz="1300" dirty="0" err="1"/>
              <a:t>Knaevelsrud</a:t>
            </a:r>
            <a:r>
              <a:rPr lang="de-AT" sz="1300" dirty="0"/>
              <a:t>, C., &amp; </a:t>
            </a:r>
            <a:r>
              <a:rPr lang="de-DE" sz="1300" dirty="0"/>
              <a:t>Rosendahl, J. (2017). Posttraumatische Belastungsstörung nach Intensivtherapie: Häufigkeit, Risikofaktoren und Behandlungsansätze. Medizinische Klinik - Intensivmedizin und Notfallmedizin, 114(1), 9–14. </a:t>
            </a:r>
            <a:r>
              <a:rPr lang="de-DE" sz="1300" dirty="0">
                <a:hlinkClick r:id="rId3"/>
              </a:rPr>
              <a:t>https://doi.org/10.1007/s00063- </a:t>
            </a:r>
            <a:r>
              <a:rPr lang="de-AT" sz="1300" dirty="0">
                <a:hlinkClick r:id="rId3"/>
              </a:rPr>
              <a:t>017-0266-0</a:t>
            </a:r>
            <a:endParaRPr lang="de-AT" sz="1300" dirty="0"/>
          </a:p>
          <a:p>
            <a:endParaRPr lang="de-AT" sz="1300" dirty="0"/>
          </a:p>
          <a:p>
            <a:r>
              <a:rPr lang="de-DE" sz="1300" dirty="0"/>
              <a:t>Heindl, P., Bachlechner, A., </a:t>
            </a:r>
            <a:r>
              <a:rPr lang="de-DE" sz="1300" dirty="0" err="1"/>
              <a:t>Nydahl</a:t>
            </a:r>
            <a:r>
              <a:rPr lang="de-DE" sz="1300" dirty="0"/>
              <a:t>, P., &amp; </a:t>
            </a:r>
            <a:r>
              <a:rPr lang="de-DE" sz="1300" dirty="0" err="1"/>
              <a:t>Egerod</a:t>
            </a:r>
            <a:r>
              <a:rPr lang="de-DE" sz="1300" dirty="0"/>
              <a:t>, I. (2016). </a:t>
            </a:r>
            <a:r>
              <a:rPr lang="de-DE" sz="1300" dirty="0" err="1"/>
              <a:t>Extent</a:t>
            </a:r>
            <a:r>
              <a:rPr lang="de-DE" sz="1300" dirty="0"/>
              <a:t> and </a:t>
            </a:r>
            <a:r>
              <a:rPr lang="de-DE" sz="1300" dirty="0" err="1"/>
              <a:t>application</a:t>
            </a:r>
            <a:r>
              <a:rPr lang="de-DE" sz="1300" dirty="0"/>
              <a:t> </a:t>
            </a:r>
            <a:r>
              <a:rPr lang="en-US" sz="1300" dirty="0"/>
              <a:t>of patient diaries in Austria: process of continuing adaptation: Patient </a:t>
            </a:r>
            <a:r>
              <a:rPr lang="en-US" sz="1300" dirty="0" err="1"/>
              <a:t>diairies</a:t>
            </a:r>
            <a:r>
              <a:rPr lang="en-US" sz="1300" dirty="0"/>
              <a:t> in Austria. Nursing in Critical Care, 6. </a:t>
            </a:r>
            <a:r>
              <a:rPr lang="en-US" sz="1300" dirty="0">
                <a:hlinkClick r:id="rId4"/>
              </a:rPr>
              <a:t>https://doi.org/10.1111/nicc.12257</a:t>
            </a:r>
            <a:endParaRPr lang="en-US" sz="1300" dirty="0"/>
          </a:p>
          <a:p>
            <a:endParaRPr lang="en-US" sz="1300" dirty="0"/>
          </a:p>
          <a:p>
            <a:r>
              <a:rPr lang="de-AT" sz="1300" dirty="0"/>
              <a:t>Jones, C., </a:t>
            </a:r>
            <a:r>
              <a:rPr lang="de-AT" sz="1300" dirty="0" err="1"/>
              <a:t>Backman</a:t>
            </a:r>
            <a:r>
              <a:rPr lang="de-AT" sz="1300" dirty="0"/>
              <a:t>, C., </a:t>
            </a:r>
            <a:r>
              <a:rPr lang="de-AT" sz="1300" dirty="0" err="1"/>
              <a:t>Capuzzo</a:t>
            </a:r>
            <a:r>
              <a:rPr lang="de-AT" sz="1300" dirty="0"/>
              <a:t>, M., </a:t>
            </a:r>
            <a:r>
              <a:rPr lang="de-AT" sz="1300" dirty="0" err="1"/>
              <a:t>Egerod</a:t>
            </a:r>
            <a:r>
              <a:rPr lang="de-AT" sz="1300" dirty="0"/>
              <a:t>, I., </a:t>
            </a:r>
            <a:r>
              <a:rPr lang="de-AT" sz="1300" dirty="0" err="1"/>
              <a:t>Flaatten</a:t>
            </a:r>
            <a:r>
              <a:rPr lang="de-AT" sz="1300" dirty="0"/>
              <a:t>, H., </a:t>
            </a:r>
            <a:r>
              <a:rPr lang="de-AT" sz="1300" dirty="0" err="1"/>
              <a:t>Granja</a:t>
            </a:r>
            <a:r>
              <a:rPr lang="de-AT" sz="1300" dirty="0"/>
              <a:t>, C</a:t>
            </a:r>
            <a:r>
              <a:rPr lang="de-AT" sz="1300"/>
              <a:t>., … </a:t>
            </a:r>
            <a:r>
              <a:rPr lang="en-US" sz="1300"/>
              <a:t>RACHEL </a:t>
            </a:r>
            <a:r>
              <a:rPr lang="en-US" sz="1300" dirty="0"/>
              <a:t>group, T. (2010). Intensive care diaries reduce new onset post traumatic stress disorder following critical illness: a </a:t>
            </a:r>
            <a:r>
              <a:rPr lang="en-US" sz="1300" dirty="0" err="1"/>
              <a:t>randomised</a:t>
            </a:r>
            <a:r>
              <a:rPr lang="en-US" sz="1300" dirty="0"/>
              <a:t>, controlled trial. Critical </a:t>
            </a:r>
            <a:r>
              <a:rPr lang="de-AT" sz="1300" dirty="0"/>
              <a:t>Care, 14(5), R168. https://doi.org/10.1186/cc9260</a:t>
            </a:r>
          </a:p>
          <a:p>
            <a:endParaRPr lang="de-AT" sz="1300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Literaturnachweis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Traumata werden laut WHO als kurz oder lang andauernde Ereignisse oder Geschehen von außergewöhnlicher Bedrohung oder katastrophalem Ausmaß definiert, die nahezu bei jedem </a:t>
            </a:r>
            <a:r>
              <a:rPr lang="de-AT" b="1" u="sng" dirty="0"/>
              <a:t>tiefgreifende Verzweiflung </a:t>
            </a:r>
            <a:r>
              <a:rPr lang="de-AT" dirty="0"/>
              <a:t>auslösen würden.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Definition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und Ursachen</a:t>
            </a:r>
          </a:p>
        </p:txBody>
      </p:sp>
      <p:pic>
        <p:nvPicPr>
          <p:cNvPr id="1027" name="Picture 3" descr="C:\Users\Gabriel\Desktop\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83772" cy="340325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99592" y="52292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Typ 1: häufig PTBS (Posttraumatische Belastungsstörung)</a:t>
            </a:r>
          </a:p>
          <a:p>
            <a:r>
              <a:rPr lang="de-AT" dirty="0"/>
              <a:t>Typ 2: häufig KPTBS (komplexe Posttraumatische Belastungsstörung)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50-65% nach direktem Kriegserleben als Zivilist</a:t>
            </a:r>
          </a:p>
          <a:p>
            <a:r>
              <a:rPr lang="de-AT" dirty="0"/>
              <a:t>50% nach Vergewaltigung und sexuellem Missbrauch</a:t>
            </a:r>
          </a:p>
          <a:p>
            <a:r>
              <a:rPr lang="de-AT" dirty="0"/>
              <a:t>25% nach anderen Gewaltverbrechen</a:t>
            </a:r>
          </a:p>
          <a:p>
            <a:r>
              <a:rPr lang="de-AT" dirty="0"/>
              <a:t>5% nach schweren Verkehrsunfall</a:t>
            </a:r>
          </a:p>
          <a:p>
            <a:r>
              <a:rPr lang="de-AT" dirty="0"/>
              <a:t>5% nach Natur- Brand- und Feuerkatastrophe</a:t>
            </a:r>
          </a:p>
          <a:p>
            <a:r>
              <a:rPr lang="de-AT" dirty="0"/>
              <a:t>5% bei Zeugen von Unfällen und Gewalthandlungen</a:t>
            </a:r>
          </a:p>
          <a:p>
            <a:endParaRPr lang="de-AT" dirty="0"/>
          </a:p>
          <a:p>
            <a:endParaRPr lang="de-AT" dirty="0"/>
          </a:p>
          <a:p>
            <a:pPr algn="ctr"/>
            <a:r>
              <a:rPr lang="de-AT" b="1" dirty="0"/>
              <a:t>19% nach einer Intensivbehandlung</a:t>
            </a:r>
          </a:p>
          <a:p>
            <a:pPr algn="ctr"/>
            <a:r>
              <a:rPr lang="de-AT" sz="1600" dirty="0"/>
              <a:t>(14%-59%)</a:t>
            </a:r>
          </a:p>
          <a:p>
            <a:endParaRPr lang="de-AT" dirty="0"/>
          </a:p>
          <a:p>
            <a:endParaRPr lang="de-AT" dirty="0"/>
          </a:p>
          <a:p>
            <a:pPr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Häufigkeit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049FD79-A27B-40F0-937D-582CA1718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1845"/>
            <a:ext cx="8229600" cy="399630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B4B4019-D181-4BAB-907F-A5DAE6EB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Psychisches Befinden  von Intensivpatienten</a:t>
            </a:r>
          </a:p>
        </p:txBody>
      </p:sp>
    </p:spTree>
    <p:extLst>
      <p:ext uri="{BB962C8B-B14F-4D97-AF65-F5344CB8AC3E}">
        <p14:creationId xmlns:p14="http://schemas.microsoft.com/office/powerpoint/2010/main" val="24136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b="1" dirty="0"/>
          </a:p>
          <a:p>
            <a:r>
              <a:rPr lang="de-AT" b="1" dirty="0"/>
              <a:t>Intrusionen</a:t>
            </a:r>
            <a:r>
              <a:rPr lang="de-AT" dirty="0"/>
              <a:t> (Wiedererleben der traumatischen Situation)</a:t>
            </a:r>
          </a:p>
          <a:p>
            <a:endParaRPr lang="de-AT" dirty="0"/>
          </a:p>
          <a:p>
            <a:r>
              <a:rPr lang="de-AT" b="1" dirty="0"/>
              <a:t>Vermeidung</a:t>
            </a:r>
          </a:p>
          <a:p>
            <a:endParaRPr lang="de-AT" dirty="0"/>
          </a:p>
          <a:p>
            <a:r>
              <a:rPr lang="de-AT" b="1" dirty="0" err="1"/>
              <a:t>Hyperarousal</a:t>
            </a:r>
            <a:r>
              <a:rPr lang="de-AT" dirty="0"/>
              <a:t> (Überregung)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Symptome der PTBS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Symptome der KPTBS </a:t>
            </a:r>
            <a:r>
              <a:rPr lang="de-AT" sz="1000" dirty="0"/>
              <a:t>(Diagnosevorschlag)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36296" cy="45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prätraumatisch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peritraumatisch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posttraumatisch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anamnestische</a:t>
                      </a:r>
                      <a:r>
                        <a:rPr lang="de-AT" baseline="0" dirty="0"/>
                        <a:t> Traumen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Symptomausmaß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frühe Trennungserlebnisse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psychische oder somatische Vorerkrankungen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psychologische Initialreaktion (Ekel, Angst,…)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geringe Ressourcen (Bildung, Intelligenz,</a:t>
                      </a:r>
                      <a:r>
                        <a:rPr lang="de-AT" baseline="0" dirty="0"/>
                        <a:t> sozioökonomischer Status)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/>
                        <a:t>Dissoziation</a:t>
                      </a:r>
                      <a:r>
                        <a:rPr lang="de-AT" b="1" baseline="0" dirty="0"/>
                        <a:t> (</a:t>
                      </a:r>
                      <a:r>
                        <a:rPr lang="de-AT" b="1" dirty="0" err="1"/>
                        <a:t>Derealisation</a:t>
                      </a:r>
                      <a:r>
                        <a:rPr lang="de-AT" b="1" dirty="0"/>
                        <a:t>, Depersonalisation)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Risikofaktoren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meist Spontanerholung</a:t>
            </a:r>
          </a:p>
          <a:p>
            <a:r>
              <a:rPr lang="de-AT" dirty="0"/>
              <a:t>Cave: Risikofaktor für psychische Erkrankungen</a:t>
            </a:r>
          </a:p>
          <a:p>
            <a:endParaRPr lang="de-AT" dirty="0"/>
          </a:p>
          <a:p>
            <a:r>
              <a:rPr lang="de-AT" dirty="0"/>
              <a:t>ungünstig ist eine Dauer von &gt;3 Monaten</a:t>
            </a:r>
          </a:p>
          <a:p>
            <a:endParaRPr lang="de-AT" dirty="0"/>
          </a:p>
          <a:p>
            <a:r>
              <a:rPr lang="de-AT" dirty="0"/>
              <a:t>Bausteineffekt: Kommen genügend traumatische Erlebnisse zusammen ist irgendwann niemand mehr von einer PTBS gefeit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Prognose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770</Words>
  <Application>Microsoft Office PowerPoint</Application>
  <PresentationFormat>Bildschirmpräsentation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Constantia</vt:lpstr>
      <vt:lpstr>Wingdings 2</vt:lpstr>
      <vt:lpstr>Papier</vt:lpstr>
      <vt:lpstr>(Psychisches) Trauma</vt:lpstr>
      <vt:lpstr>Definition</vt:lpstr>
      <vt:lpstr>Formen und Ursachen</vt:lpstr>
      <vt:lpstr>Häufigkeit</vt:lpstr>
      <vt:lpstr>Psychisches Befinden  von Intensivpatienten</vt:lpstr>
      <vt:lpstr>Symptome der PTBS</vt:lpstr>
      <vt:lpstr>Symptome der KPTBS (Diagnosevorschlag)</vt:lpstr>
      <vt:lpstr>Risikofaktoren</vt:lpstr>
      <vt:lpstr>Prognose</vt:lpstr>
      <vt:lpstr>Was kann ich tun?</vt:lpstr>
      <vt:lpstr>Tagebuch</vt:lpstr>
      <vt:lpstr>Resilienz</vt:lpstr>
      <vt:lpstr>Therapie</vt:lpstr>
      <vt:lpstr>Exkurs: Anpassungsstörung</vt:lpstr>
      <vt:lpstr>Exkurs: akute Belastungsreaktion</vt:lpstr>
      <vt:lpstr>Literaturnachweis</vt:lpstr>
    </vt:vector>
  </TitlesOfParts>
  <Company>TU Wien - Studentenversion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(Psychisches) Trauma</dc:title>
  <dc:creator>Gabriel</dc:creator>
  <cp:lastModifiedBy>Gabriel Wiesbauer</cp:lastModifiedBy>
  <cp:revision>18</cp:revision>
  <dcterms:created xsi:type="dcterms:W3CDTF">2016-02-25T14:41:32Z</dcterms:created>
  <dcterms:modified xsi:type="dcterms:W3CDTF">2019-06-18T06:48:28Z</dcterms:modified>
</cp:coreProperties>
</file>